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8" r:id="rId1"/>
  </p:sldMasterIdLst>
  <p:notesMasterIdLst>
    <p:notesMasterId r:id="rId40"/>
  </p:notesMasterIdLst>
  <p:sldIdLst>
    <p:sldId id="297" r:id="rId2"/>
    <p:sldId id="257" r:id="rId3"/>
    <p:sldId id="258" r:id="rId4"/>
    <p:sldId id="259" r:id="rId5"/>
    <p:sldId id="260" r:id="rId6"/>
    <p:sldId id="296" r:id="rId7"/>
    <p:sldId id="299" r:id="rId8"/>
    <p:sldId id="298" r:id="rId9"/>
    <p:sldId id="264" r:id="rId10"/>
    <p:sldId id="265" r:id="rId11"/>
    <p:sldId id="266" r:id="rId12"/>
    <p:sldId id="267" r:id="rId13"/>
    <p:sldId id="307" r:id="rId14"/>
    <p:sldId id="268" r:id="rId15"/>
    <p:sldId id="308" r:id="rId16"/>
    <p:sldId id="270" r:id="rId17"/>
    <p:sldId id="271" r:id="rId18"/>
    <p:sldId id="272" r:id="rId19"/>
    <p:sldId id="309" r:id="rId20"/>
    <p:sldId id="273" r:id="rId21"/>
    <p:sldId id="274" r:id="rId22"/>
    <p:sldId id="277" r:id="rId23"/>
    <p:sldId id="310" r:id="rId24"/>
    <p:sldId id="279" r:id="rId25"/>
    <p:sldId id="301" r:id="rId26"/>
    <p:sldId id="302" r:id="rId27"/>
    <p:sldId id="303" r:id="rId28"/>
    <p:sldId id="304" r:id="rId29"/>
    <p:sldId id="284" r:id="rId30"/>
    <p:sldId id="285" r:id="rId31"/>
    <p:sldId id="305" r:id="rId32"/>
    <p:sldId id="306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3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B01E7-E4CE-4661-99F7-A9864E7AD197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2944F-F34C-42C4-9308-FEDD38CBC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8960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53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11" dirty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4738" fontAlgn="base">
              <a:spcBef>
                <a:spcPct val="0"/>
              </a:spcBef>
              <a:spcAft>
                <a:spcPct val="0"/>
              </a:spcAft>
              <a:defRPr/>
            </a:pPr>
            <a:fld id="{14599AD5-1D12-4366-97D4-22C29E9DCDF3}" type="slidenum">
              <a:rPr lang="ru-RU">
                <a:solidFill>
                  <a:srgbClr val="000000"/>
                </a:solidFill>
              </a:rPr>
              <a:pPr defTabSz="1074738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2944F-F34C-42C4-9308-FEDD38CBCE4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4845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2944F-F34C-42C4-9308-FEDD38CBCE4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967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2944F-F34C-42C4-9308-FEDD38CBCE4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07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2944F-F34C-42C4-9308-FEDD38CBCE4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9779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2944F-F34C-42C4-9308-FEDD38CBCE4F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881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4048" indent="0" algn="ctr">
              <a:buNone/>
              <a:defRPr sz="1700"/>
            </a:lvl2pPr>
            <a:lvl3pPr marL="768096" indent="0" algn="ctr">
              <a:buNone/>
              <a:defRPr sz="1500"/>
            </a:lvl3pPr>
            <a:lvl4pPr marL="1152144" indent="0" algn="ctr">
              <a:buNone/>
              <a:defRPr sz="1300"/>
            </a:lvl4pPr>
            <a:lvl5pPr marL="1536192" indent="0" algn="ctr">
              <a:buNone/>
              <a:defRPr sz="1300"/>
            </a:lvl5pPr>
            <a:lvl6pPr marL="1920240" indent="0" algn="ctr">
              <a:buNone/>
              <a:defRPr sz="1300"/>
            </a:lvl6pPr>
            <a:lvl7pPr marL="2304288" indent="0" algn="ctr">
              <a:buNone/>
              <a:defRPr sz="1300"/>
            </a:lvl7pPr>
            <a:lvl8pPr marL="2688336" indent="0" algn="ctr">
              <a:buNone/>
              <a:defRPr sz="1300"/>
            </a:lvl8pPr>
            <a:lvl9pPr marL="3072384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40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8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21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61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202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42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83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723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048" indent="0">
              <a:buNone/>
              <a:defRPr sz="1700" b="1"/>
            </a:lvl2pPr>
            <a:lvl3pPr marL="768096" indent="0">
              <a:buNone/>
              <a:defRPr sz="1500" b="1"/>
            </a:lvl3pPr>
            <a:lvl4pPr marL="1152144" indent="0">
              <a:buNone/>
              <a:defRPr sz="1300" b="1"/>
            </a:lvl4pPr>
            <a:lvl5pPr marL="1536192" indent="0">
              <a:buNone/>
              <a:defRPr sz="1300" b="1"/>
            </a:lvl5pPr>
            <a:lvl6pPr marL="1920240" indent="0">
              <a:buNone/>
              <a:defRPr sz="1300" b="1"/>
            </a:lvl6pPr>
            <a:lvl7pPr marL="2304288" indent="0">
              <a:buNone/>
              <a:defRPr sz="1300" b="1"/>
            </a:lvl7pPr>
            <a:lvl8pPr marL="2688336" indent="0">
              <a:buNone/>
              <a:defRPr sz="1300" b="1"/>
            </a:lvl8pPr>
            <a:lvl9pPr marL="307238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048" indent="0">
              <a:buNone/>
              <a:defRPr sz="1700" b="1"/>
            </a:lvl2pPr>
            <a:lvl3pPr marL="768096" indent="0">
              <a:buNone/>
              <a:defRPr sz="1500" b="1"/>
            </a:lvl3pPr>
            <a:lvl4pPr marL="1152144" indent="0">
              <a:buNone/>
              <a:defRPr sz="1300" b="1"/>
            </a:lvl4pPr>
            <a:lvl5pPr marL="1536192" indent="0">
              <a:buNone/>
              <a:defRPr sz="1300" b="1"/>
            </a:lvl5pPr>
            <a:lvl6pPr marL="1920240" indent="0">
              <a:buNone/>
              <a:defRPr sz="1300" b="1"/>
            </a:lvl6pPr>
            <a:lvl7pPr marL="2304288" indent="0">
              <a:buNone/>
              <a:defRPr sz="1300" b="1"/>
            </a:lvl7pPr>
            <a:lvl8pPr marL="2688336" indent="0">
              <a:buNone/>
              <a:defRPr sz="1300" b="1"/>
            </a:lvl8pPr>
            <a:lvl9pPr marL="307238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4048" indent="0">
              <a:buNone/>
              <a:defRPr sz="1200"/>
            </a:lvl2pPr>
            <a:lvl3pPr marL="768096" indent="0">
              <a:buNone/>
              <a:defRPr sz="1000"/>
            </a:lvl3pPr>
            <a:lvl4pPr marL="1152144" indent="0">
              <a:buNone/>
              <a:defRPr sz="800"/>
            </a:lvl4pPr>
            <a:lvl5pPr marL="1536192" indent="0">
              <a:buNone/>
              <a:defRPr sz="800"/>
            </a:lvl5pPr>
            <a:lvl6pPr marL="1920240" indent="0">
              <a:buNone/>
              <a:defRPr sz="800"/>
            </a:lvl6pPr>
            <a:lvl7pPr marL="2304288" indent="0">
              <a:buNone/>
              <a:defRPr sz="800"/>
            </a:lvl7pPr>
            <a:lvl8pPr marL="2688336" indent="0">
              <a:buNone/>
              <a:defRPr sz="800"/>
            </a:lvl8pPr>
            <a:lvl9pPr marL="307238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700"/>
            </a:lvl1pPr>
            <a:lvl2pPr marL="384048" indent="0">
              <a:buNone/>
              <a:defRPr sz="2400"/>
            </a:lvl2pPr>
            <a:lvl3pPr marL="768096" indent="0">
              <a:buNone/>
              <a:defRPr sz="2000"/>
            </a:lvl3pPr>
            <a:lvl4pPr marL="1152144" indent="0">
              <a:buNone/>
              <a:defRPr sz="1700"/>
            </a:lvl4pPr>
            <a:lvl5pPr marL="1536192" indent="0">
              <a:buNone/>
              <a:defRPr sz="1700"/>
            </a:lvl5pPr>
            <a:lvl6pPr marL="1920240" indent="0">
              <a:buNone/>
              <a:defRPr sz="1700"/>
            </a:lvl6pPr>
            <a:lvl7pPr marL="2304288" indent="0">
              <a:buNone/>
              <a:defRPr sz="1700"/>
            </a:lvl7pPr>
            <a:lvl8pPr marL="2688336" indent="0">
              <a:buNone/>
              <a:defRPr sz="1700"/>
            </a:lvl8pPr>
            <a:lvl9pPr marL="3072384" indent="0">
              <a:buNone/>
              <a:defRPr sz="17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4048" indent="0">
              <a:buNone/>
              <a:defRPr sz="1200"/>
            </a:lvl2pPr>
            <a:lvl3pPr marL="768096" indent="0">
              <a:buNone/>
              <a:defRPr sz="1000"/>
            </a:lvl3pPr>
            <a:lvl4pPr marL="1152144" indent="0">
              <a:buNone/>
              <a:defRPr sz="800"/>
            </a:lvl4pPr>
            <a:lvl5pPr marL="1536192" indent="0">
              <a:buNone/>
              <a:defRPr sz="800"/>
            </a:lvl5pPr>
            <a:lvl6pPr marL="1920240" indent="0">
              <a:buNone/>
              <a:defRPr sz="800"/>
            </a:lvl6pPr>
            <a:lvl7pPr marL="2304288" indent="0">
              <a:buNone/>
              <a:defRPr sz="800"/>
            </a:lvl7pPr>
            <a:lvl8pPr marL="2688336" indent="0">
              <a:buNone/>
              <a:defRPr sz="800"/>
            </a:lvl8pPr>
            <a:lvl9pPr marL="307238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481" y="365125"/>
            <a:ext cx="7887040" cy="1325563"/>
          </a:xfrm>
          <a:prstGeom prst="rect">
            <a:avLst/>
          </a:prstGeom>
        </p:spPr>
        <p:txBody>
          <a:bodyPr vert="horz" lIns="54864" tIns="27432" rIns="54864" bIns="2743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481" y="1825625"/>
            <a:ext cx="7887040" cy="4350884"/>
          </a:xfrm>
          <a:prstGeom prst="rect">
            <a:avLst/>
          </a:prstGeom>
        </p:spPr>
        <p:txBody>
          <a:bodyPr vert="horz" lIns="54864" tIns="27432" rIns="54864" bIns="2743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480" y="6356804"/>
            <a:ext cx="2057230" cy="365125"/>
          </a:xfrm>
          <a:prstGeom prst="rect">
            <a:avLst/>
          </a:prstGeom>
        </p:spPr>
        <p:txBody>
          <a:bodyPr vert="horz" lIns="54864" tIns="27432" rIns="54864" bIns="27432" rtlCol="0" anchor="ctr"/>
          <a:lstStyle>
            <a:lvl1pPr algn="l" defTabSz="645200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290" y="6356804"/>
            <a:ext cx="3085420" cy="365125"/>
          </a:xfrm>
          <a:prstGeom prst="rect">
            <a:avLst/>
          </a:prstGeom>
        </p:spPr>
        <p:txBody>
          <a:bodyPr vert="horz" lIns="54864" tIns="27432" rIns="54864" bIns="27432" rtlCol="0" anchor="ctr"/>
          <a:lstStyle>
            <a:lvl1pPr algn="ctr" defTabSz="645200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8291" y="6356804"/>
            <a:ext cx="2057230" cy="365125"/>
          </a:xfrm>
          <a:prstGeom prst="rect">
            <a:avLst/>
          </a:prstGeom>
        </p:spPr>
        <p:txBody>
          <a:bodyPr vert="horz" lIns="54864" tIns="27432" rIns="54864" bIns="27432" rtlCol="0" anchor="ctr"/>
          <a:lstStyle>
            <a:lvl1pPr algn="r" defTabSz="645200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76771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6771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/>
        </a:defRPr>
      </a:lvl2pPr>
      <a:lvl3pPr algn="l" defTabSz="76771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/>
        </a:defRPr>
      </a:lvl3pPr>
      <a:lvl4pPr algn="l" defTabSz="76771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/>
        </a:defRPr>
      </a:lvl4pPr>
      <a:lvl5pPr algn="l" defTabSz="76771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/>
        </a:defRPr>
      </a:lvl5pPr>
      <a:lvl6pPr marL="274320" algn="l" defTabSz="76771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/>
        </a:defRPr>
      </a:lvl6pPr>
      <a:lvl7pPr marL="548640" algn="l" defTabSz="76771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/>
        </a:defRPr>
      </a:lvl7pPr>
      <a:lvl8pPr marL="822960" algn="l" defTabSz="76771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/>
        </a:defRPr>
      </a:lvl8pPr>
      <a:lvl9pPr marL="1097280" algn="l" defTabSz="76771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/>
        </a:defRPr>
      </a:lvl9pPr>
    </p:titleStyle>
    <p:bodyStyle>
      <a:lvl1pPr marL="191453" indent="-191453" algn="l" defTabSz="767715" rtl="0" eaLnBrk="1" fontAlgn="base" hangingPunct="1">
        <a:lnSpc>
          <a:spcPct val="90000"/>
        </a:lnSpc>
        <a:spcBef>
          <a:spcPts val="84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5310" indent="-191453" algn="l" defTabSz="767715" rtl="0" eaLnBrk="1" fontAlgn="base" hangingPunct="1">
        <a:lnSpc>
          <a:spcPct val="90000"/>
        </a:lnSpc>
        <a:spcBef>
          <a:spcPts val="42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191453" algn="l" defTabSz="767715" rtl="0" eaLnBrk="1" fontAlgn="base" hangingPunct="1">
        <a:lnSpc>
          <a:spcPct val="90000"/>
        </a:lnSpc>
        <a:spcBef>
          <a:spcPts val="42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978" indent="-191453" algn="l" defTabSz="767715" rtl="0" eaLnBrk="1" fontAlgn="base" hangingPunct="1">
        <a:lnSpc>
          <a:spcPct val="90000"/>
        </a:lnSpc>
        <a:spcBef>
          <a:spcPts val="42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indent="-191453" algn="l" defTabSz="767715" rtl="0" eaLnBrk="1" fontAlgn="base" hangingPunct="1">
        <a:lnSpc>
          <a:spcPct val="90000"/>
        </a:lnSpc>
        <a:spcBef>
          <a:spcPts val="42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2264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312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408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6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92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40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88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384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ssluzhba.gov.ru/page/index/spravki_bk" TargetMode="External"/><Relationship Id="rId2" Type="http://schemas.openxmlformats.org/officeDocument/2006/relationships/hyperlink" Target="http://www.kremlin.ru/structure/additional/12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2"/>
          <p:cNvSpPr txBox="1">
            <a:spLocks noChangeArrowheads="1"/>
          </p:cNvSpPr>
          <p:nvPr/>
        </p:nvSpPr>
        <p:spPr bwMode="auto">
          <a:xfrm>
            <a:off x="1882038" y="1664607"/>
            <a:ext cx="5347607" cy="276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2" tIns="27431" rIns="54862" bIns="27431">
            <a:spAutoFit/>
          </a:bodyPr>
          <a:lstStyle/>
          <a:p>
            <a:pPr algn="ctr"/>
            <a:r>
              <a:rPr lang="ru-RU" sz="2200" b="1" dirty="0">
                <a:latin typeface="Book Antiqua" pitchFamily="18" charset="0"/>
              </a:rPr>
              <a:t>Порядок заполнения справок о доходах, расходах, об имуществе, и обязательствах имущественного характера муниципальными служащими Томской области, лицами, замещающими муниципальные должности, </a:t>
            </a:r>
            <a:endParaRPr lang="ru-RU" sz="2200" b="1" dirty="0" smtClean="0">
              <a:latin typeface="Book Antiqua" pitchFamily="18" charset="0"/>
            </a:endParaRPr>
          </a:p>
          <a:p>
            <a:pPr algn="ctr"/>
            <a:r>
              <a:rPr lang="ru-RU" sz="2200" b="1" dirty="0" smtClean="0">
                <a:latin typeface="Book Antiqua" pitchFamily="18" charset="0"/>
              </a:rPr>
              <a:t>за 2018 </a:t>
            </a:r>
            <a:r>
              <a:rPr lang="ru-RU" sz="2200" b="1" dirty="0">
                <a:latin typeface="Book Antiqua" pitchFamily="18" charset="0"/>
              </a:rPr>
              <a:t>год</a:t>
            </a:r>
            <a:endParaRPr lang="ru-RU" sz="2100" b="1" dirty="0">
              <a:latin typeface="Book Antiqua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0" y="5070929"/>
            <a:ext cx="1241652" cy="208643"/>
          </a:xfrm>
          <a:prstGeom prst="line">
            <a:avLst/>
          </a:prstGeom>
          <a:ln w="47625">
            <a:solidFill>
              <a:schemeClr val="bg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0" y="5360081"/>
            <a:ext cx="1211036" cy="842509"/>
          </a:xfrm>
          <a:prstGeom prst="line">
            <a:avLst/>
          </a:prstGeom>
          <a:ln w="47625">
            <a:solidFill>
              <a:schemeClr val="bg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1241652" y="4674053"/>
            <a:ext cx="495811" cy="391206"/>
          </a:xfrm>
          <a:prstGeom prst="line">
            <a:avLst/>
          </a:prstGeom>
          <a:ln w="41275">
            <a:solidFill>
              <a:schemeClr val="bg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1205083" y="5369152"/>
            <a:ext cx="238125" cy="509134"/>
          </a:xfrm>
          <a:prstGeom prst="line">
            <a:avLst/>
          </a:prstGeom>
          <a:ln w="41275">
            <a:solidFill>
              <a:schemeClr val="bg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2208610" y="5115152"/>
            <a:ext cx="238125" cy="509134"/>
          </a:xfrm>
          <a:prstGeom prst="line">
            <a:avLst/>
          </a:prstGeom>
          <a:ln w="41275">
            <a:solidFill>
              <a:schemeClr val="bg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1440657" y="5471206"/>
            <a:ext cx="614873" cy="421821"/>
          </a:xfrm>
          <a:prstGeom prst="line">
            <a:avLst/>
          </a:prstGeom>
          <a:ln w="47625">
            <a:solidFill>
              <a:schemeClr val="bg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1785937" y="5010831"/>
            <a:ext cx="272143" cy="488723"/>
          </a:xfrm>
          <a:prstGeom prst="line">
            <a:avLst/>
          </a:prstGeom>
          <a:ln w="41275">
            <a:solidFill>
              <a:schemeClr val="bg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 flipV="1">
            <a:off x="1732360" y="4683125"/>
            <a:ext cx="48475" cy="28349"/>
          </a:xfrm>
          <a:prstGeom prst="line">
            <a:avLst/>
          </a:prstGeom>
          <a:ln w="41275">
            <a:solidFill>
              <a:schemeClr val="bg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1757023" y="5002893"/>
            <a:ext cx="5391830" cy="0"/>
          </a:xfrm>
          <a:prstGeom prst="line">
            <a:avLst/>
          </a:prstGeom>
          <a:ln w="444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7148853" y="2884714"/>
            <a:ext cx="345281" cy="852714"/>
          </a:xfrm>
          <a:prstGeom prst="line">
            <a:avLst/>
          </a:prstGeom>
          <a:ln w="444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557067" y="2991304"/>
            <a:ext cx="601266" cy="164420"/>
          </a:xfrm>
          <a:prstGeom prst="line">
            <a:avLst/>
          </a:prstGeom>
          <a:ln w="444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393781" y="2448152"/>
            <a:ext cx="985668" cy="268741"/>
          </a:xfrm>
          <a:prstGeom prst="line">
            <a:avLst/>
          </a:prstGeom>
          <a:ln w="444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915956" y="2451554"/>
            <a:ext cx="465194" cy="166688"/>
          </a:xfrm>
          <a:prstGeom prst="line">
            <a:avLst/>
          </a:prstGeom>
          <a:ln w="444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7162460" y="3155724"/>
            <a:ext cx="445634" cy="1847169"/>
          </a:xfrm>
          <a:prstGeom prst="line">
            <a:avLst/>
          </a:prstGeom>
          <a:ln w="444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932964" y="2459491"/>
            <a:ext cx="1211036" cy="158750"/>
          </a:xfrm>
          <a:prstGeom prst="line">
            <a:avLst/>
          </a:prstGeom>
          <a:ln w="444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7065509" y="2707821"/>
            <a:ext cx="328272" cy="149679"/>
          </a:xfrm>
          <a:prstGeom prst="line">
            <a:avLst/>
          </a:prstGeom>
          <a:ln w="444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065509" y="2871108"/>
            <a:ext cx="440531" cy="11339"/>
          </a:xfrm>
          <a:prstGeom prst="line">
            <a:avLst/>
          </a:prstGeom>
          <a:ln w="444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8574201" y="3425598"/>
            <a:ext cx="610621" cy="697366"/>
          </a:xfrm>
          <a:prstGeom prst="line">
            <a:avLst/>
          </a:prstGeom>
          <a:ln w="476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5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4310" y="277813"/>
            <a:ext cx="1395583" cy="153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7" name="Прямоугольник 1"/>
          <p:cNvSpPr>
            <a:spLocks noChangeArrowheads="1"/>
          </p:cNvSpPr>
          <p:nvPr/>
        </p:nvSpPr>
        <p:spPr bwMode="auto">
          <a:xfrm>
            <a:off x="620826" y="479652"/>
            <a:ext cx="6737237" cy="48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862" tIns="27431" rIns="54862" bIns="27431">
            <a:spAutoFit/>
          </a:bodyPr>
          <a:lstStyle/>
          <a:p>
            <a:pPr algn="ctr"/>
            <a:r>
              <a:rPr lang="ru-RU" sz="1400" b="1" dirty="0">
                <a:latin typeface="Book Antiqua" pitchFamily="18" charset="0"/>
              </a:rPr>
              <a:t>Департамент по профилактике коррупционных и иных правонарушений Администрации Томской области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06659" y="6202590"/>
            <a:ext cx="8774056" cy="57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06659" y="6250264"/>
            <a:ext cx="1233998" cy="5352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tIns="27432" rIns="54864" bIns="27432" anchor="ctr"/>
          <a:lstStyle/>
          <a:p>
            <a:pPr algn="ctr" defTabSz="644817">
              <a:defRPr/>
            </a:pPr>
            <a:r>
              <a:rPr lang="ru-RU" sz="15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Январь,</a:t>
            </a:r>
          </a:p>
          <a:p>
            <a:pPr algn="ctr" defTabSz="644817">
              <a:defRPr/>
            </a:pPr>
            <a:r>
              <a:rPr lang="ru-RU" sz="15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2019</a:t>
            </a:r>
            <a:endParaRPr lang="ru-RU" sz="15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762024" y="6374499"/>
            <a:ext cx="1117487" cy="3662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tIns="27432" rIns="54864" bIns="27432" anchor="ctr"/>
          <a:lstStyle/>
          <a:p>
            <a:pPr algn="ctr" defTabSz="644817">
              <a:defRPr/>
            </a:pPr>
            <a:r>
              <a:rPr lang="ru-RU" sz="1500" dirty="0" err="1">
                <a:solidFill>
                  <a:schemeClr val="tx1"/>
                </a:solidFill>
                <a:latin typeface="Book Antiqua" panose="02040602050305030304" pitchFamily="18" charset="0"/>
              </a:rPr>
              <a:t>г.Томск</a:t>
            </a:r>
            <a:endParaRPr lang="ru-RU" sz="15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4361" name="Прямоугольник 71"/>
          <p:cNvSpPr>
            <a:spLocks noChangeArrowheads="1"/>
          </p:cNvSpPr>
          <p:nvPr/>
        </p:nvSpPr>
        <p:spPr bwMode="auto">
          <a:xfrm>
            <a:off x="3275856" y="4872492"/>
            <a:ext cx="5664038" cy="136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862" tIns="27431" rIns="54862" bIns="27431">
            <a:spAutoFit/>
          </a:bodyPr>
          <a:lstStyle/>
          <a:p>
            <a:pPr algn="r">
              <a:buClr>
                <a:srgbClr val="629DD1"/>
              </a:buClr>
              <a:buSzPct val="68000"/>
            </a:pPr>
            <a:r>
              <a:rPr lang="ru-RU" altLang="ru-RU" sz="1700" i="1" dirty="0" smtClean="0">
                <a:latin typeface="Century Schoolbook" pitchFamily="18" charset="0"/>
                <a:cs typeface="Times New Roman" pitchFamily="18" charset="0"/>
              </a:rPr>
              <a:t>Пирожков Николай Владимирович</a:t>
            </a:r>
            <a:r>
              <a:rPr lang="ru-RU" altLang="ru-RU" sz="1700" b="1" i="1" dirty="0" smtClean="0">
                <a:latin typeface="Century Schoolbook" pitchFamily="18" charset="0"/>
                <a:cs typeface="Times New Roman" pitchFamily="18" charset="0"/>
              </a:rPr>
              <a:t>,</a:t>
            </a:r>
          </a:p>
          <a:p>
            <a:pPr algn="r">
              <a:buClr>
                <a:srgbClr val="629DD1"/>
              </a:buClr>
              <a:buSzPct val="68000"/>
            </a:pPr>
            <a:r>
              <a:rPr lang="ru-RU" altLang="ru-RU" sz="1700" i="1" dirty="0" smtClean="0">
                <a:latin typeface="Century Schoolbook" pitchFamily="18" charset="0"/>
                <a:cs typeface="Times New Roman" pitchFamily="18" charset="0"/>
              </a:rPr>
              <a:t>председатель комитета противодействия</a:t>
            </a:r>
            <a:endParaRPr lang="ru-RU" altLang="ru-RU" sz="1700" i="1" dirty="0">
              <a:latin typeface="Century Schoolbook" pitchFamily="18" charset="0"/>
              <a:cs typeface="Times New Roman" pitchFamily="18" charset="0"/>
            </a:endParaRPr>
          </a:p>
          <a:p>
            <a:pPr algn="r">
              <a:buClr>
                <a:srgbClr val="629DD1"/>
              </a:buClr>
              <a:buSzPct val="68000"/>
            </a:pPr>
            <a:r>
              <a:rPr lang="ru-RU" altLang="ru-RU" sz="1700" i="1" dirty="0" smtClean="0">
                <a:latin typeface="Century Schoolbook" pitchFamily="18" charset="0"/>
                <a:cs typeface="Times New Roman" pitchFamily="18" charset="0"/>
              </a:rPr>
              <a:t>коррупции </a:t>
            </a:r>
            <a:r>
              <a:rPr lang="ru-RU" altLang="ru-RU" sz="1700" i="1" dirty="0">
                <a:latin typeface="Century Schoolbook" pitchFamily="18" charset="0"/>
                <a:cs typeface="Times New Roman" pitchFamily="18" charset="0"/>
              </a:rPr>
              <a:t>Департамента по профилактике коррупционных и иных правонарушений </a:t>
            </a:r>
          </a:p>
          <a:p>
            <a:pPr algn="r">
              <a:buClr>
                <a:srgbClr val="629DD1"/>
              </a:buClr>
              <a:buSzPct val="68000"/>
            </a:pPr>
            <a:r>
              <a:rPr lang="ru-RU" altLang="ru-RU" sz="1700" i="1" dirty="0">
                <a:latin typeface="Century Schoolbook" pitchFamily="18" charset="0"/>
                <a:cs typeface="Times New Roman" pitchFamily="18" charset="0"/>
              </a:rPr>
              <a:t>Администрации Томской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115607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 стрелкой 5"/>
          <p:cNvCxnSpPr/>
          <p:nvPr/>
        </p:nvCxnSpPr>
        <p:spPr>
          <a:xfrm flipV="1">
            <a:off x="1428728" y="3571876"/>
            <a:ext cx="4286280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7500958" y="4714884"/>
            <a:ext cx="28575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857884" y="5143512"/>
            <a:ext cx="135732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 rotWithShape="1">
          <a:blip r:embed="rId2" cstate="print"/>
          <a:srcRect r="-162" b="4918"/>
          <a:stretch/>
        </p:blipFill>
        <p:spPr bwMode="auto">
          <a:xfrm>
            <a:off x="595810" y="171786"/>
            <a:ext cx="7936630" cy="6186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23528" y="3861048"/>
            <a:ext cx="1404820" cy="20002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нажатии на этот знак можно внести изменения в заполненную строку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52320" y="4714884"/>
            <a:ext cx="1548836" cy="2000264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Величина дохода, полученного от продажи имущества, указывается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фактически полученном размере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63795" y="5786454"/>
            <a:ext cx="5000660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строке 7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Итого доход за отчетный период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итоговая сумма высчитывается автоматически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1728348" y="2924944"/>
            <a:ext cx="4129536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364088" y="4653136"/>
            <a:ext cx="1700367" cy="1133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7500958" y="2636912"/>
            <a:ext cx="455418" cy="2077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 стрелкой 5"/>
          <p:cNvCxnSpPr/>
          <p:nvPr/>
        </p:nvCxnSpPr>
        <p:spPr>
          <a:xfrm rot="5400000" flipH="1" flipV="1">
            <a:off x="964381" y="3178967"/>
            <a:ext cx="3714776" cy="2214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/>
          <p:nvPr/>
        </p:nvPicPr>
        <p:blipFill rotWithShape="1">
          <a:blip r:embed="rId2" cstate="print"/>
          <a:srcRect l="1" r="658" b="4099"/>
          <a:stretch/>
        </p:blipFill>
        <p:spPr bwMode="auto">
          <a:xfrm>
            <a:off x="128160" y="188640"/>
            <a:ext cx="8692312" cy="6336704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9" name="Скругленный прямоугольник 8"/>
          <p:cNvSpPr/>
          <p:nvPr/>
        </p:nvSpPr>
        <p:spPr>
          <a:xfrm>
            <a:off x="2652647" y="4897860"/>
            <a:ext cx="3643338" cy="19288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latin typeface="Times New Roman" pitchFamily="18" charset="0"/>
                <a:cs typeface="Times New Roman" pitchFamily="18" charset="0"/>
              </a:rPr>
              <a:t>Сведения о расходах заполняется только в том случае, если сумма сделки или общая сумма совершенных в отчетном периоде сделок превышает общий доход гражданского служащего и его супруги (супруга) за три последних года, предшествующих отчетному периоду</a:t>
            </a:r>
            <a:endParaRPr lang="ru-RU" sz="13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8160" y="3857628"/>
            <a:ext cx="1586320" cy="2786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Чтобы заполнить строки, необходимо нажать на кнопку 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+ Добавить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и выбрать соответствующий вид имущества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1714480" y="2204864"/>
            <a:ext cx="2137440" cy="25814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6479705" y="5210974"/>
            <a:ext cx="2664295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данного раздела необходимо приложить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копию документа подтверждающего сумму совершенной сделки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(договор купли-продажи)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8172400" y="4509120"/>
            <a:ext cx="0" cy="701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r="-162" b="3689"/>
          <a:stretch/>
        </p:blipFill>
        <p:spPr bwMode="auto">
          <a:xfrm>
            <a:off x="251520" y="116632"/>
            <a:ext cx="8568952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2276872"/>
            <a:ext cx="1152128" cy="19442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заполнения соответствующих строк, необходимо нажать на кнопку 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 Добавить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2" cstate="print"/>
          <a:srcRect r="-38" b="4008"/>
          <a:stretch/>
        </p:blipFill>
        <p:spPr bwMode="auto">
          <a:xfrm>
            <a:off x="37475" y="116632"/>
            <a:ext cx="8784976" cy="6552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6372200" y="2829012"/>
            <a:ext cx="2664296" cy="3336292"/>
          </a:xfrm>
          <a:prstGeom prst="roundRect">
            <a:avLst/>
          </a:prstGeom>
          <a:solidFill>
            <a:srgbClr val="00B0F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0746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я:</a:t>
            </a:r>
          </a:p>
          <a:p>
            <a:pPr algn="just" defTabSz="10746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-реквизиты свидетельства о государственной   регистрации права собственности и / или регистрационный номер записи в ЕГРП;  </a:t>
            </a:r>
          </a:p>
          <a:p>
            <a:pPr algn="just" defTabSz="107469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07469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наименование и реквизиты документа, являющегося основанием для приобретения права собственности на недвижимое имущество (договор купли-продажи, договор дарения, договор передачи квартиры в собственность, свидетельство о праве на наследство, решение суда и др.). 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71600" y="3354774"/>
            <a:ext cx="2880320" cy="1512168"/>
          </a:xfrm>
          <a:prstGeom prst="roundRect">
            <a:avLst/>
          </a:prstGeom>
          <a:solidFill>
            <a:srgbClr val="00B0F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земельного участка, на основании свидетельства о государственной регистрации права собственности (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ведения личного подсобного хозяйства, дачный, приусадебный, полевой, садовый, огородный, и др.)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3851920" y="1268760"/>
            <a:ext cx="864096" cy="22491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5406996" y="188641"/>
            <a:ext cx="2693396" cy="792088"/>
          </a:xfrm>
          <a:prstGeom prst="roundRect">
            <a:avLst/>
          </a:prstGeom>
          <a:solidFill>
            <a:srgbClr val="00B0F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площадь  объекта недвижимого имущества на основании правоустанавливающих документов</a:t>
            </a:r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8100392" y="1784896"/>
            <a:ext cx="0" cy="1044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6876256" y="980729"/>
            <a:ext cx="0" cy="792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кругленный прямоугольник 52"/>
          <p:cNvSpPr/>
          <p:nvPr/>
        </p:nvSpPr>
        <p:spPr>
          <a:xfrm>
            <a:off x="4139952" y="3012182"/>
            <a:ext cx="2012032" cy="1640954"/>
          </a:xfrm>
          <a:prstGeom prst="roundRect">
            <a:avLst/>
          </a:prstGeom>
          <a:solidFill>
            <a:srgbClr val="00B0F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746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вид собственности : ИНДИВИДУАЛЬНАЯ; ОБЩАЯ ДОЛЕВАЯ (с указанием доли); ОБЩАЯ СОВМЕСТНАЯ (с указанием ФИО совладельцев)</a:t>
            </a:r>
          </a:p>
        </p:txBody>
      </p:sp>
      <p:cxnSp>
        <p:nvCxnSpPr>
          <p:cNvPr id="55" name="Прямая со стрелкой 54"/>
          <p:cNvCxnSpPr/>
          <p:nvPr/>
        </p:nvCxnSpPr>
        <p:spPr>
          <a:xfrm flipV="1">
            <a:off x="5292080" y="2306954"/>
            <a:ext cx="0" cy="705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4" descr="http://cosy-apartment.at.ua/_bl/0/63770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929825"/>
            <a:ext cx="2007893" cy="175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47668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 rotWithShape="1">
          <a:blip r:embed="rId2" cstate="print"/>
          <a:srcRect r="-162" b="4099"/>
          <a:stretch/>
        </p:blipFill>
        <p:spPr bwMode="auto">
          <a:xfrm>
            <a:off x="81858" y="50513"/>
            <a:ext cx="8856984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179512" y="2366929"/>
            <a:ext cx="1547664" cy="18478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Для заполнения соответствующих строк, необходимо нажать на кнопку </a:t>
            </a:r>
          </a:p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+ Добавить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1727176" y="1700808"/>
            <a:ext cx="190872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727176" y="2636912"/>
            <a:ext cx="190872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727176" y="2636912"/>
            <a:ext cx="190872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727176" y="2636912"/>
            <a:ext cx="1908720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727176" y="2636912"/>
            <a:ext cx="1908720" cy="2880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ая прямоугольная выноска 32"/>
          <p:cNvSpPr/>
          <p:nvPr/>
        </p:nvSpPr>
        <p:spPr>
          <a:xfrm>
            <a:off x="-108521" y="4365104"/>
            <a:ext cx="2952329" cy="1584175"/>
          </a:xfrm>
          <a:prstGeom prst="wedgeRoundRectCallout">
            <a:avLst>
              <a:gd name="adj1" fmla="val 115132"/>
              <a:gd name="adj2" fmla="val -110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52394" tIns="76197" rIns="152394" bIns="76197" anchor="ctr"/>
          <a:lstStyle/>
          <a:p>
            <a:pPr algn="ctr" defTabSz="10746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земельного участка, на основании свидетельства о государственной регистрации права собственности (</a:t>
            </a:r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ведения личного подсобного хозяйства, дачный, приусадебный, полевой, садовый, огородный, и др.)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r="-38" b="5010"/>
          <a:stretch/>
        </p:blipFill>
        <p:spPr bwMode="auto">
          <a:xfrm>
            <a:off x="107504" y="297275"/>
            <a:ext cx="8568952" cy="63093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43608" y="2237489"/>
            <a:ext cx="1450193" cy="24288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заполнения соответствующих строк, необходимо нажать на кнопку «+ Добавить»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493801" y="1556792"/>
            <a:ext cx="1286111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493801" y="1988840"/>
            <a:ext cx="1286111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493801" y="2348880"/>
            <a:ext cx="1358119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493801" y="2564904"/>
            <a:ext cx="1358119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493801" y="2564904"/>
            <a:ext cx="1286111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493801" y="2564904"/>
            <a:ext cx="1358119" cy="887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493801" y="2564904"/>
            <a:ext cx="1286111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7020272" y="4149080"/>
            <a:ext cx="1497188" cy="1857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Сведения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 месте регистрации транспортного средства заполняются согласно свидетельству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 регистрации ТС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5340" y="4941168"/>
            <a:ext cx="5715040" cy="12144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Транспортные средства, переданные в пользование по доверенности, находящиеся в угоне, в залоге у банка, полностью негодные к эксплуатации, снятые с регистрационного учета и т.д., собственником которых является служащий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работник), члены его семьи, также подлежат указанию в разделе 3.2 справки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 descr="http://www.jacktedanddolly.co.uk/images/detailed/0/family-cars-1-l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16632"/>
            <a:ext cx="1686021" cy="9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9942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3" cstate="print"/>
          <a:srcRect r="-38" b="4008"/>
          <a:stretch/>
        </p:blipFill>
        <p:spPr bwMode="auto">
          <a:xfrm>
            <a:off x="179512" y="73503"/>
            <a:ext cx="8678198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76539" y="2456892"/>
            <a:ext cx="1571604" cy="17859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заполнения раздела необходимо нажать кнопку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«+Добавить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5736" y="4646775"/>
            <a:ext cx="6858048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Если общая сумма поступивших на счет денежных средств за отчетный период не превышает общий доход  гражданского служащего  и его супруги (супруга) за отчетный период и два предшествующих ему года, необходимо сделать отметку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451316" y="3292784"/>
            <a:ext cx="751524" cy="13539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>
            <a:stCxn id="9" idx="3"/>
          </p:cNvCxnSpPr>
          <p:nvPr/>
        </p:nvCxnSpPr>
        <p:spPr>
          <a:xfrm flipV="1">
            <a:off x="1748143" y="1412776"/>
            <a:ext cx="1599721" cy="19370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north-capital.ru/scr_big/image46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4905" y="-2722"/>
            <a:ext cx="2429583" cy="101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1331640" y="5445225"/>
            <a:ext cx="7632848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46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ВСЕ счета в банках (кредитных организациях), в том числе зарплатный счет, счета с нулевым остатком, счета, открытые для погашения кредита,  счета пластиковых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карт,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о счетах пластиковых карт, срок действия которых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истек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7469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51720" y="2564904"/>
            <a:ext cx="1399596" cy="74895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4695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открытия счета, </a:t>
            </a:r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не выпуска карты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3451316" y="2564904"/>
            <a:ext cx="7515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 rotWithShape="1">
          <a:blip r:embed="rId2" cstate="print"/>
          <a:srcRect r="-38" b="4609"/>
          <a:stretch/>
        </p:blipFill>
        <p:spPr bwMode="auto">
          <a:xfrm>
            <a:off x="179512" y="188640"/>
            <a:ext cx="8856984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96285" y="5229200"/>
            <a:ext cx="4896544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получения достоверных сведений о дате открытия счета в банке (иной кредитной организации), виде и валюте такого счета, остатке на счете на отчетную дату и сумме поступивших на счет денежных средств следует обратиться в банк или соответствующую кредитную организацию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61856" y="3645024"/>
            <a:ext cx="3582144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defTabSz="10746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денежных поступлений на счет за </a:t>
            </a:r>
            <a:r>
              <a:rPr lang="ru-RU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(ГОД), если указанная сумма превышает общий доход подотчетного лица и его супруга (супруги) за отчетный год и два предшествующих ему года (выписка о движении денежных средств по данному счету за </a:t>
            </a:r>
            <a:r>
              <a:rPr lang="ru-RU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ПЕРИОД 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(ГОД) – прилагается к справке о доходах), при этом в данной графе следует сделать специальную пометку «выписка от __№__ прилагается на __ л.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8604448" y="321297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5148064" y="0"/>
            <a:ext cx="3888432" cy="8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46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остаток денежных средств на счете на ОТЧЕТНУЮ ДАТУ. Для счетов в иностранной валюте остаток указывается в рублях по курсу Банка России на ОТЧЕТНУЮ ДАТУ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668344" y="828339"/>
            <a:ext cx="0" cy="9444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2267744" y="3645024"/>
            <a:ext cx="2825085" cy="122413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адрес места нахождения банка или иной кредитной организации, в котором был открыт соответствующий счет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4427984" y="3068960"/>
            <a:ext cx="0" cy="57606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http://north-capital.ru/scr_big/image46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886" y="-87370"/>
            <a:ext cx="2396290" cy="100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flipV="1">
            <a:off x="1500166" y="3214686"/>
            <a:ext cx="1857388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/>
          <p:nvPr/>
        </p:nvPicPr>
        <p:blipFill rotWithShape="1">
          <a:blip r:embed="rId2" cstate="print"/>
          <a:srcRect r="-38" b="4609"/>
          <a:stretch/>
        </p:blipFill>
        <p:spPr bwMode="auto">
          <a:xfrm>
            <a:off x="251520" y="180984"/>
            <a:ext cx="8424936" cy="5962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07504" y="4149080"/>
            <a:ext cx="1643042" cy="1857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заполнения раздела необходимо нажать на кнопку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+ Добавить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1750546" y="2996952"/>
            <a:ext cx="1525310" cy="1717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://forsagekras.alloy.ru/media/images/2013/05/04/big/fc32c603-93f9-4181-9685-5ca7de07b810.jpeg"/>
          <p:cNvPicPr>
            <a:picLocks noChangeAspect="1" noChangeArrowheads="1"/>
          </p:cNvPicPr>
          <p:nvPr/>
        </p:nvPicPr>
        <p:blipFill>
          <a:blip r:embed="rId3" cstate="print"/>
          <a:srcRect l="13045" t="10811" r="13043" b="10811"/>
          <a:stretch>
            <a:fillRect/>
          </a:stretch>
        </p:blipFill>
        <p:spPr bwMode="auto">
          <a:xfrm>
            <a:off x="7411419" y="4714884"/>
            <a:ext cx="1732581" cy="195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r="-38" b="4809"/>
          <a:stretch/>
        </p:blipFill>
        <p:spPr bwMode="auto">
          <a:xfrm>
            <a:off x="251520" y="188640"/>
            <a:ext cx="8496944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 descr="http://forsagekras.alloy.ru/media/images/2013/05/04/big/fc32c603-93f9-4181-9685-5ca7de07b810.jpeg"/>
          <p:cNvPicPr>
            <a:picLocks noChangeAspect="1" noChangeArrowheads="1"/>
          </p:cNvPicPr>
          <p:nvPr/>
        </p:nvPicPr>
        <p:blipFill>
          <a:blip r:embed="rId3" cstate="print"/>
          <a:srcRect l="13045" t="10811" r="13043" b="10811"/>
          <a:stretch>
            <a:fillRect/>
          </a:stretch>
        </p:blipFill>
        <p:spPr bwMode="auto">
          <a:xfrm>
            <a:off x="6711702" y="4113623"/>
            <a:ext cx="2432298" cy="274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059832" y="3789040"/>
            <a:ext cx="3384376" cy="1475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46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Book Antiqua" panose="02040602050305030304" pitchFamily="18" charset="0"/>
                <a:cs typeface="Arial" pitchFamily="34" charset="0"/>
              </a:rPr>
              <a:t>Уставной капитал указывается согласно учредительным документам организации по состоянию на ОТЧЕТНУЮ ДАТУ. Для уставных капиталов выраженных в иностранной валюте, уставной капитал указывается в рублях по курсу Банка России на ОТЧЕТНУЮ ДАТУ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6300192" y="2708920"/>
            <a:ext cx="93610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1331640" y="6021288"/>
            <a:ext cx="4896544" cy="5040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законодательством не предусмотрено формирование уставного капитала, то указывается «0 руб.»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74625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548680"/>
            <a:ext cx="8136904" cy="61247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2019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заполнение справок о доходах, расходах, об имуществе и обязательствах имущественного характера осуществляется только в системе специального программного обеспечения «СПРАВКИ БК».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Для начала работы  пользователю необходимо зайти  </a:t>
            </a:r>
            <a:b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по ссылке: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http://www.kremlin.ru/structure/additional/12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государственной информационной системы «Единая информационная система управления кадровым составом государственной гражданской службы Российской Федерации» по ссылке: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gossluzhba.gov.ru/page/index/spravki_bk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Перейти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ссылке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(СПО «Справки БК»)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для скачивания и дальнейшей установки специального программного обеспечения, после чего на рабочем столе будет размещен ярлык программы СПО «Справки БК».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r="-38" b="4008"/>
          <a:stretch/>
        </p:blipFill>
        <p:spPr bwMode="auto">
          <a:xfrm>
            <a:off x="107504" y="0"/>
            <a:ext cx="8856984" cy="6525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041536" y="4293096"/>
            <a:ext cx="3816424" cy="7560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сертификат на материнский капитал не является ценной бумагой и не подлежит указанию в подразделе 5.2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4185084"/>
            <a:ext cx="2592288" cy="194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74695">
              <a:defRPr/>
            </a:pPr>
            <a:r>
              <a:rPr lang="ru-RU" sz="1200" b="1" dirty="0" smtClean="0">
                <a:latin typeface="Book Antiqua" panose="02040602050305030304" pitchFamily="18" charset="0"/>
              </a:rPr>
              <a:t>К ценным бумагам относятся: </a:t>
            </a:r>
          </a:p>
          <a:p>
            <a:pPr algn="ctr" defTabSz="1074695">
              <a:defRPr/>
            </a:pPr>
            <a:r>
              <a:rPr lang="ru-RU" sz="1200" b="1" dirty="0" smtClean="0">
                <a:latin typeface="Book Antiqua" panose="02040602050305030304" pitchFamily="18" charset="0"/>
              </a:rPr>
              <a:t>акция</a:t>
            </a:r>
            <a:r>
              <a:rPr lang="ru-RU" sz="1200" b="1" dirty="0">
                <a:latin typeface="Book Antiqua" panose="02040602050305030304" pitchFamily="18" charset="0"/>
              </a:rPr>
              <a:t>, вексель, закладная, инвестиционный пай паевого инвестиционного фонда, коносамент, облигация, чек, </a:t>
            </a:r>
            <a:r>
              <a:rPr lang="ru-RU" sz="1200" b="1" u="sng" dirty="0">
                <a:latin typeface="Book Antiqua" panose="02040602050305030304" pitchFamily="18" charset="0"/>
              </a:rPr>
              <a:t>сберегательный сертификат </a:t>
            </a:r>
            <a:r>
              <a:rPr lang="ru-RU" sz="1200" b="1" dirty="0">
                <a:latin typeface="Book Antiqua" panose="02040602050305030304" pitchFamily="18" charset="0"/>
              </a:rPr>
              <a:t>и т.д.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16216" y="5373216"/>
            <a:ext cx="2448272" cy="10801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74695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суммарная стоимость ценных бумаг в рублях на отчетную дату, в случае отсутствия бумаг ставится 0</a:t>
            </a:r>
          </a:p>
          <a:p>
            <a:pPr algn="ctr" defTabSz="1074695">
              <a:defRPr/>
            </a:pPr>
            <a:endParaRPr lang="ru-RU" sz="1200" b="1" dirty="0">
              <a:latin typeface="Book Antiqua" panose="0204060205030503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5508104" y="6093296"/>
            <a:ext cx="100811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0" y="2398576"/>
            <a:ext cx="4104456" cy="14624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74695">
              <a:defRPr/>
            </a:pPr>
            <a:r>
              <a:rPr lang="ru-RU" sz="1200" b="1" dirty="0">
                <a:latin typeface="Book Antiqua" panose="02040602050305030304" pitchFamily="18" charset="0"/>
                <a:cs typeface="Arial" pitchFamily="34" charset="0"/>
              </a:rPr>
              <a:t>Указывается общая стоимость ценных бумаг исходя из стоимости их приобретения, если ее нельзя определить – исходя из рыночной стоимости или номинальной стоимости. Для уставных капиталов выраженных в иностранной валюте, уставной капитал указывается в рублях по курсу Банка России на ОТЧЕТНУЮ ДАТУ</a:t>
            </a:r>
          </a:p>
          <a:p>
            <a:pPr algn="ctr" defTabSz="1074695">
              <a:defRPr/>
            </a:pPr>
            <a:endParaRPr lang="ru-RU" sz="1200" b="1" dirty="0">
              <a:latin typeface="Book Antiqua" panose="0204060205030503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851920" y="1700808"/>
            <a:ext cx="4464496" cy="697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forsagekras.alloy.ru/media/images/2013/05/04/big/fc32c603-93f9-4181-9685-5ca7de07b810.jpeg"/>
          <p:cNvPicPr>
            <a:picLocks noChangeAspect="1" noChangeArrowheads="1"/>
          </p:cNvPicPr>
          <p:nvPr/>
        </p:nvPicPr>
        <p:blipFill>
          <a:blip r:embed="rId3" cstate="print"/>
          <a:srcRect l="13045" t="10811" r="13043" b="10811"/>
          <a:stretch>
            <a:fillRect/>
          </a:stretch>
        </p:blipFill>
        <p:spPr bwMode="auto">
          <a:xfrm>
            <a:off x="3294620" y="4185084"/>
            <a:ext cx="1421396" cy="151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 cstate="print"/>
          <a:srcRect r="-38" b="5010"/>
          <a:stretch/>
        </p:blipFill>
        <p:spPr bwMode="auto">
          <a:xfrm>
            <a:off x="467544" y="-171400"/>
            <a:ext cx="8352928" cy="6336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707905" y="5189492"/>
            <a:ext cx="2160240" cy="11198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заполнить раздел, необходимо нажать на кнопку «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+Добавить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выбрать соответствующий вид имущества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3491880" y="4005064"/>
            <a:ext cx="1728192" cy="1176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251520" y="2720513"/>
            <a:ext cx="2520280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074695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объект недвижимого имущества находится в долевой собственности у супругов, сведения о пользовании другой долей, в подраздел 6.1. не вносятся.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64288" y="4062263"/>
            <a:ext cx="1800200" cy="2772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46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имущество предоставлено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безвозмездное пользование  или как фактическое предоставление, рекомендуется указывать фамилию, имя и отчество лица, предоставившего объект недвижимого имущества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6228184" y="3068960"/>
            <a:ext cx="1224136" cy="9933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251520" y="4797152"/>
            <a:ext cx="273630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46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недвижимое имущество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(муниципальное, ведомственное, арендованное и т.п.)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находящееся во временном пользовании, а также основание пользования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(договор аренды, фактическое предоставление и другие)</a:t>
            </a:r>
          </a:p>
        </p:txBody>
      </p:sp>
    </p:spTree>
    <p:extLst>
      <p:ext uri="{BB962C8B-B14F-4D97-AF65-F5344CB8AC3E}">
        <p14:creationId xmlns:p14="http://schemas.microsoft.com/office/powerpoint/2010/main" xmlns="" val="35384145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3" cstate="print"/>
          <a:srcRect r="-38" b="5411"/>
          <a:stretch/>
        </p:blipFill>
        <p:spPr bwMode="auto">
          <a:xfrm>
            <a:off x="323528" y="260648"/>
            <a:ext cx="8711500" cy="626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427984" y="5229200"/>
            <a:ext cx="4607044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подразделе 6.2 указывается каждое имеющееся на отчетную дату срочное обязательство финансового характера на сумму равную или превышающую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500 000 рублей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кредитором или должником по которым является служащий, его супруга (супруг), несовершеннолетний ребенок.</a:t>
            </a:r>
          </a:p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срочное обязательство финансового характера , заключенное</a:t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банком или иной кредитной организацией, не превышает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500 000 рублей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сведения об открытом счете должны быть указаны в разделе 4.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560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 cstate="print"/>
          <a:srcRect r="764" b="4809"/>
          <a:stretch/>
        </p:blipFill>
        <p:spPr bwMode="auto">
          <a:xfrm>
            <a:off x="395536" y="116632"/>
            <a:ext cx="8568952" cy="612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39552" y="1152608"/>
            <a:ext cx="258044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46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Как правило все кредиты банки выдают с открытием одного или двух счетов – информация об этих счетах должна быть отражена в РАЗДЕЛЕ 4 справки о доходах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843808" y="2564904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6228184" y="4437112"/>
            <a:ext cx="259228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46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 сумма основного  обязательства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(без суммы процентов)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затем  размер  обязательства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(оставшийся непогашенным долг)</a:t>
            </a:r>
          </a:p>
          <a:p>
            <a:pPr algn="ctr" defTabSz="10746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ОТЧЕТНУЮ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дату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6948264" y="414908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0" y="4005064"/>
            <a:ext cx="4320480" cy="26642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НОВОЕ!!! В подразделе 6.2 необходимо отражать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следующую информацию: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об обязательствах по договорам страхования жизни на случай смерти, дожития до определенного возраста или срока либо наступления иного события;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об обязательствах по договорам пенсионного страхования;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об обязательствах по договорам страхования жизни с условием периодических страховых выплат (ренты, аннуитетов) и (или) с участием страхователя в инвестиционном доходе страховщика;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о заключенных договорах о брокерском обслуживании;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о заключенных договорах на ведение индивидуальных инвестиционных счетов.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177617772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r="-38" b="4609"/>
          <a:stretch/>
        </p:blipFill>
        <p:spPr bwMode="auto">
          <a:xfrm>
            <a:off x="179512" y="127735"/>
            <a:ext cx="8568952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2636912"/>
            <a:ext cx="2520280" cy="2821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780928"/>
            <a:ext cx="2376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сведения о недвижимом имуществе, транспортных средствах и ценных бумагах (в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долей участия в уставном капитале общества),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4941168"/>
            <a:ext cx="3279006" cy="7994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1074695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объект безвозмездной сделки указывается отдельно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043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r="-38" b="3807"/>
          <a:stretch/>
        </p:blipFill>
        <p:spPr bwMode="auto">
          <a:xfrm>
            <a:off x="251520" y="156325"/>
            <a:ext cx="8784976" cy="6336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427984" y="4149080"/>
            <a:ext cx="4104456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раздел заполняется при наличии приложенных к справке документов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309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/>
          <p:nvPr/>
        </p:nvPicPr>
        <p:blipFill rotWithShape="1">
          <a:blip r:embed="rId2" cstate="print"/>
          <a:srcRect r="-38" b="4008"/>
          <a:stretch/>
        </p:blipFill>
        <p:spPr bwMode="auto">
          <a:xfrm>
            <a:off x="251520" y="332656"/>
            <a:ext cx="8712968" cy="626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3" name="Скругленный прямоугольник 42"/>
          <p:cNvSpPr/>
          <p:nvPr/>
        </p:nvSpPr>
        <p:spPr>
          <a:xfrm>
            <a:off x="301196" y="3443761"/>
            <a:ext cx="1267288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выбрать справку на члена семьи на панели «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пакета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649507" y="2852936"/>
            <a:ext cx="2376264" cy="18722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членов семьи, нажать кнопку «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справку на родственника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выбрать соответствующего члена семьи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524931" y="3290128"/>
            <a:ext cx="792088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Либо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843808" y="2852936"/>
            <a:ext cx="2376264" cy="18722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всех разделов справки необходимо поставить галочку «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Достоверность и полноту настоящих сведений подтверждаю»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нажать кнопку «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справки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H="1" flipV="1">
            <a:off x="467544" y="1268760"/>
            <a:ext cx="216024" cy="2175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683568" y="1268760"/>
            <a:ext cx="0" cy="2175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683568" y="1268760"/>
            <a:ext cx="251272" cy="2175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3491880" y="4725144"/>
            <a:ext cx="36004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4932040" y="4725144"/>
            <a:ext cx="72008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370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/>
          <a:srcRect r="-38" b="4809"/>
          <a:stretch/>
        </p:blipFill>
        <p:spPr bwMode="auto">
          <a:xfrm>
            <a:off x="107504" y="188639"/>
            <a:ext cx="9036496" cy="64087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588224" y="3356992"/>
            <a:ext cx="2448272" cy="32403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разделы справки заполнены не корректно или не полно, после нажатия 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справки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на экране появится соответствующее окно, в котором нужно нажать кнопку 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5220072" y="4221088"/>
            <a:ext cx="136815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52133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flipH="1" flipV="1">
            <a:off x="5724128" y="2805460"/>
            <a:ext cx="1368152" cy="695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/>
          <p:nvPr/>
        </p:nvPicPr>
        <p:blipFill rotWithShape="1">
          <a:blip r:embed="rId2" cstate="print"/>
          <a:srcRect r="-38" b="3807"/>
          <a:stretch/>
        </p:blipFill>
        <p:spPr bwMode="auto">
          <a:xfrm>
            <a:off x="179512" y="198757"/>
            <a:ext cx="8640960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563888" y="1124744"/>
            <a:ext cx="5508612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открывшемся окне появится информация о незаполненных обязательных полях справки, для заполнения которых нужно вернуться в соответствующий раздел, открыть нужную позицию и заполнить требуемое поле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18194" y="4672130"/>
            <a:ext cx="2473912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членов семьи, нажать кнопку «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справку на родственника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выбрать соответствующего члена семьи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5445224"/>
            <a:ext cx="2376264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всех разделов справки нажать кнопку «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справки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771800" y="6021288"/>
            <a:ext cx="22322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6948264" y="5949280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6496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 rotWithShape="1">
          <a:blip r:embed="rId2" cstate="print"/>
          <a:srcRect r="-38" b="4809"/>
          <a:stretch/>
        </p:blipFill>
        <p:spPr bwMode="auto">
          <a:xfrm>
            <a:off x="160040" y="280616"/>
            <a:ext cx="8876456" cy="626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364088" y="692696"/>
            <a:ext cx="3168352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«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справка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заполняются личные данные супруги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4048" y="5085184"/>
            <a:ext cx="3600400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«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супруге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нужно нажать кнопку «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раздел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7236296" y="6021288"/>
            <a:ext cx="14401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427984" y="1052736"/>
            <a:ext cx="93610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4788024" y="1412776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61785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6536" y="960984"/>
            <a:ext cx="846192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первом запуске программы необходимо выбрать на главном экране функцию «Создать новый пакет документов». Под пакетом документов подразумевается справка о доходах, расходах, об имуществе и обязательствах имущественного характера (далее - справка)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служащего и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всех членов его семьи.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сведения справки заполняются на формах СПО, идентичным по названию разделам справки.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формах заполняются поля в отношении служащего, а затем в отношении супруги (супруга) и несовершеннолетних детей.  Для того чтобы получить  доступ к справкам членов  семей, а также ко всем разделам справки необходимо заполнить установочные данные гражданского служащего: фамилия, имя, отчество, дата рождения, пол, паспортные данные. Рекомендуемые и необязательные к заполнению поля отмечены на каждой форме сносками «*» и «**».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01358"/>
            <a:ext cx="7704856" cy="599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После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заполнения и сохранения всех данных, все справки на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гражданского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служащего и членов его семьи необходимо распечатать.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Можно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распечатать каждую справку сразу после заполнения.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Для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печати справок должен использоваться лазерный принтер, обеспечивающий качественную печать.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Не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допускаются дефекты печати в виде полос, пятен (при дефектах барабана или картриджа принтера)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целях обеспечения корректного считывания линейных и двумерных штрих-кодов при последующем сканировании справок.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082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1196752"/>
            <a:ext cx="3168352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таком виде распечатывается справка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3573016"/>
            <a:ext cx="3024336" cy="2304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печати в правом нижнем углу выводится дата и время печати каждой справки. В связи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этим, дата заполнения справки должна соответствовать дате вывода ее на печать.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05" t="5558" r="24029" b="6023"/>
          <a:stretch/>
        </p:blipFill>
        <p:spPr bwMode="auto">
          <a:xfrm>
            <a:off x="4067944" y="202693"/>
            <a:ext cx="4472374" cy="620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3838120" y="4077072"/>
            <a:ext cx="3888432" cy="187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07824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00" t="4983" r="24014" b="4696"/>
          <a:stretch/>
        </p:blipFill>
        <p:spPr bwMode="auto">
          <a:xfrm>
            <a:off x="4693845" y="475697"/>
            <a:ext cx="4154750" cy="575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63350" y="611061"/>
            <a:ext cx="3312368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выглядит последний лист справки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624" y="2924944"/>
            <a:ext cx="2664296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ставиться на последней странице справке в специально отведенном месте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36296" y="4365104"/>
            <a:ext cx="1512168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наличие подписи и пометок на линейных и двумерных штрих-кодах. Рукописные правки в справках не допускаются.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923928" y="2780928"/>
            <a:ext cx="2448272" cy="571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7524328" y="836712"/>
            <a:ext cx="720080" cy="3528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5362117" y="836712"/>
            <a:ext cx="2520280" cy="3528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580112" y="4365104"/>
            <a:ext cx="1944216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48676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80728"/>
            <a:ext cx="7272808" cy="430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Ответственность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достоверность и полноту предоставленных сведений о своих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доходах, расходах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об имуществе и обязательствах имущественного характера, а также о доходах, расходах, об имуществе и обязательствах имущественного характера своих супруги (супруга) и несовершеннолетних детей НЕСУТ лица, их представившие, то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есть служащие, лица, замещающие муниципальные должности, депутаты!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286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848872" cy="443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Если служащий, лица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замещающие муниципальные должности,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депутаты обнаружили,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представленных им сведениях не отражены или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полностью отражены какие-либо сведения, либо имеются ошибки, он вправе представить уточненные сведения в порядке, установленном действующим законодательством Российской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Федерации.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внесении изменений в любой раздел справки, распечатываются полностью все листы справки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новым указанием даты и времени печати.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565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 cstate="print"/>
          <a:srcRect r="764" b="4209"/>
          <a:stretch/>
        </p:blipFill>
        <p:spPr bwMode="auto">
          <a:xfrm>
            <a:off x="179512" y="188640"/>
            <a:ext cx="8568952" cy="626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228184" y="764704"/>
            <a:ext cx="2736304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Уточняющая справка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8104" y="4797152"/>
            <a:ext cx="3312368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внесении изменений в любой раздел справки, распечатываются полностью все листы справки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новым указанием даты и времени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5292080" y="1196752"/>
            <a:ext cx="115212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77519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Типичные ошибки, допускаемые при заполнении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справок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представленных сведениях не отражаются либо недостоверно указываются: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трудовой деятельности как по основному месту, так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предыдущему месту работы;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осуществления иной оплачиваемой деятельности;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продажи имущества в отчетном периоде;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депозитных счетов.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0091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280920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Счета в банках (кредитных организациях):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открытия и остаток на них денежных средств на конец отчетного периода;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счета с нулевым остатком;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счетов;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указываются не все счета, открытые в банках (кредитных организациях), поскольку: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замене банковской пластиковой карты (зарплатной, социальной) банком (кредитной организацией) открывается новый счет, при этом прежний счет не закрывается, а остается с нулевым остатком;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открытии нового счета клиенту не сообщается, в связи с этим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служащему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его супруге (супругу) не известно о наличии незакрытого счета по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перевыпущенной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банковской (зарплатной, социальной) карте;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полной оплате кредита в банках (кредитных организациях) счет, открытый для его оплаты, банком (кредитной организацией) самостоятельно не закрывается;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закрытия любого счета клиенту банка (кредитной организации) необходимо подать соответствующее заявление.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6069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7848872" cy="623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Неверно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указывается площадь объектов недвижимого имущества – при наличии в собственности доли объекта недвижимого имущества следует указывать общую площадь объекта недвижимого имущества;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Неверно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указываются виды разрешенного использования земельных участков – следует указывать в соответствии с видом, отраженным в правоустанавливающих документах;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Не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всегда указывается в пользовании земельный участок под объектом недвижимости, находящимся в собственности;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Неверно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указываются марки транспортных средств, часто не указывается год их выпуска;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Не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указывается участие в коммерческих организациях (учредительство, иное участие), наличие в собственности акций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других ценных бумаг.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768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42910" y="1095829"/>
            <a:ext cx="778674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Все поля форм СПО для удобства заполнения имеют подсказки.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При заполнении разделов справки необходимо руководствоваться  Методическими рекомендациями 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2019 году (за отчетный период 2018 года), разработанными  Минтрудом России.</a:t>
            </a:r>
          </a:p>
        </p:txBody>
      </p:sp>
      <p:pic>
        <p:nvPicPr>
          <p:cNvPr id="3" name="Picture 3" descr="C:\Users\User\Desktop\ЦИТ на 20.02.2018\depositphotos_12187809-stock-photo-3d-white-reads-a-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3" y="188640"/>
            <a:ext cx="1049340" cy="133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14348" y="469969"/>
            <a:ext cx="78581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Для сохранения введенных данных на любом этапе могут быть использованы функции меню ФАЙЛ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Сохранить как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(пакет данных сохраняется по умолчанию на диск под именем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Фамилия  Имя  Отчество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в заданное место с заданным именем файла) далее в процессе редактирования функция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Сохранить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записывает отредактированный файл на диск либо в заданное место. Все справки на членов семьи сохраняются в одном файле (пакете).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Этот файл после сохранения может быть загружен в систему для необходимого редактирования с помощью меню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Файл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Загрузить пакет данных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Удалить справку из пакета можно, нажав правую кнопку мыши на соответствующей строке в списке справок пакета (панель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Структура пакета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815" y="188640"/>
            <a:ext cx="8824673" cy="576064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652120" y="5085184"/>
            <a:ext cx="2808312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Кнопка позволяет ввести информацию на дополнительной форме при нажатии на пиктограмму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9815" y="4941168"/>
            <a:ext cx="3784113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Классифицируемые поля (с возможностью выбора текста ) отмечены специальным символом «</a:t>
            </a:r>
            <a:r>
              <a:rPr lang="ru-RU" sz="1200" dirty="0"/>
              <a:t>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При отсутствии в классификаторах нужного значения выбирается значение «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2132856"/>
            <a:ext cx="1259631" cy="2160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«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справка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декларационной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187624" y="1340768"/>
            <a:ext cx="2304256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187624" y="1556792"/>
            <a:ext cx="2304256" cy="129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3"/>
          </p:cNvCxnSpPr>
          <p:nvPr/>
        </p:nvCxnSpPr>
        <p:spPr>
          <a:xfrm flipV="1">
            <a:off x="3923928" y="1196752"/>
            <a:ext cx="4824536" cy="4104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7524328" y="3501008"/>
            <a:ext cx="1368152" cy="1584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87529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18"/>
          <a:stretch/>
        </p:blipFill>
        <p:spPr bwMode="auto">
          <a:xfrm>
            <a:off x="611560" y="414556"/>
            <a:ext cx="8064896" cy="586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89268" y="1844824"/>
            <a:ext cx="1428760" cy="22145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поле «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Место регистрации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» необходимо указать адрес регистрации и адрес фактического проживания по состоянию на дату представления справки.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>
            <a:stCxn id="3" idx="3"/>
          </p:cNvCxnSpPr>
          <p:nvPr/>
        </p:nvCxnSpPr>
        <p:spPr>
          <a:xfrm>
            <a:off x="2118028" y="2952113"/>
            <a:ext cx="157505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1259632" y="5382881"/>
            <a:ext cx="2571768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Адрес фактического места проживания заполняется в поле «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Доп. информация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059832" y="4618557"/>
            <a:ext cx="1784240" cy="764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929131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41494" y="5949280"/>
            <a:ext cx="7072362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заполнения раздела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Информация о лице, представляющем сведения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нужно нажать кнопку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Следующий раздел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4053" b="4660"/>
          <a:stretch/>
        </p:blipFill>
        <p:spPr bwMode="auto">
          <a:xfrm>
            <a:off x="1115616" y="487539"/>
            <a:ext cx="7344816" cy="538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5292080" y="5728470"/>
            <a:ext cx="1500198" cy="220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8468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 cstate="print"/>
          <a:srcRect b="4662"/>
          <a:stretch/>
        </p:blipFill>
        <p:spPr bwMode="auto">
          <a:xfrm>
            <a:off x="323528" y="116632"/>
            <a:ext cx="8320438" cy="6336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053846" y="3212976"/>
            <a:ext cx="2742289" cy="20882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Чтобы заполнить строку 6 «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Иные доходы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необходимо нажать на кнопку «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+ Добавить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и выбрать соответствующий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вид дохода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68144" y="4290974"/>
            <a:ext cx="2357454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Числовые значения сумм вводятся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точностью до копеек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419872" y="2276872"/>
            <a:ext cx="644082" cy="1299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7524328" y="1716501"/>
            <a:ext cx="500066" cy="2574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26.09.2018</Template>
  <TotalTime>3862</TotalTime>
  <Words>1690</Words>
  <Application>Microsoft Office PowerPoint</Application>
  <PresentationFormat>Экран (4:3)</PresentationFormat>
  <Paragraphs>150</Paragraphs>
  <Slides>38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Панкратова Маргарита Владимировна</dc:creator>
  <cp:lastModifiedBy>user</cp:lastModifiedBy>
  <cp:revision>150</cp:revision>
  <cp:lastPrinted>2019-01-25T09:14:37Z</cp:lastPrinted>
  <dcterms:created xsi:type="dcterms:W3CDTF">2018-03-13T07:26:46Z</dcterms:created>
  <dcterms:modified xsi:type="dcterms:W3CDTF">2019-01-28T09:30:20Z</dcterms:modified>
</cp:coreProperties>
</file>